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5" r:id="rId4"/>
    <p:sldId id="267" r:id="rId5"/>
    <p:sldId id="258" r:id="rId6"/>
    <p:sldId id="260" r:id="rId7"/>
    <p:sldId id="259" r:id="rId8"/>
    <p:sldId id="261" r:id="rId9"/>
    <p:sldId id="262" r:id="rId10"/>
    <p:sldId id="263" r:id="rId11"/>
    <p:sldId id="271" r:id="rId12"/>
    <p:sldId id="266" r:id="rId13"/>
    <p:sldId id="268" r:id="rId14"/>
    <p:sldId id="269" r:id="rId15"/>
    <p:sldId id="270" r:id="rId16"/>
    <p:sldId id="264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ection par défaut" id="{B341767D-C28E-4C3D-A181-9C9D6B8E251E}">
          <p14:sldIdLst>
            <p14:sldId id="256"/>
            <p14:sldId id="257"/>
          </p14:sldIdLst>
        </p14:section>
        <p14:section name="Section sans titre" id="{7ABC2623-AB46-4FDD-A36C-5CD82E20C479}">
          <p14:sldIdLst>
            <p14:sldId id="265"/>
            <p14:sldId id="267"/>
            <p14:sldId id="258"/>
            <p14:sldId id="260"/>
            <p14:sldId id="259"/>
            <p14:sldId id="261"/>
            <p14:sldId id="262"/>
            <p14:sldId id="263"/>
            <p14:sldId id="271"/>
            <p14:sldId id="266"/>
            <p14:sldId id="268"/>
            <p14:sldId id="269"/>
            <p14:sldId id="270"/>
            <p14:sldId id="264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99CC"/>
    <a:srgbClr val="FF66CC"/>
    <a:srgbClr val="FF9966"/>
    <a:srgbClr val="FFCC99"/>
    <a:srgbClr val="006600"/>
    <a:srgbClr val="008000"/>
    <a:srgbClr val="04617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1" autoAdjust="0"/>
    <p:restoredTop sz="94676" autoAdjust="0"/>
  </p:normalViewPr>
  <p:slideViewPr>
    <p:cSldViewPr>
      <p:cViewPr>
        <p:scale>
          <a:sx n="84" d="100"/>
          <a:sy n="84" d="100"/>
        </p:scale>
        <p:origin x="-96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4E5DC-A84F-4F24-8BCB-5F7DEADBDB58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4E23D-9DE2-42EB-B565-D4683EFF88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0708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4E23D-9DE2-42EB-B565-D4683EFF883B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1850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4E23D-9DE2-42EB-B565-D4683EFF883B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9350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4E23D-9DE2-42EB-B565-D4683EFF883B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3769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4E23D-9DE2-42EB-B565-D4683EFF883B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4359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0985D1A-50DA-4640-AA24-1673A7C39457}" type="datetimeFigureOut">
              <a:rPr lang="fr-FR" smtClean="0"/>
              <a:pPr/>
              <a:t>20/04/2018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59705C-87E8-459A-8D78-FF4D3F82EAD3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756" y="860602"/>
            <a:ext cx="9036495" cy="1344262"/>
          </a:xfrm>
        </p:spPr>
        <p:txBody>
          <a:bodyPr>
            <a:noAutofit/>
          </a:bodyPr>
          <a:lstStyle/>
          <a:p>
            <a:pPr algn="ctr"/>
            <a:r>
              <a:rPr lang="fr-FR" sz="4000" dirty="0" smtClean="0">
                <a:solidFill>
                  <a:schemeClr val="tx1"/>
                </a:solidFill>
              </a:rPr>
              <a:t>Composition génétique des populations de </a:t>
            </a:r>
            <a:r>
              <a:rPr lang="fr-FR" sz="4000" dirty="0" smtClean="0">
                <a:solidFill>
                  <a:schemeClr val="tx1"/>
                </a:solidFill>
              </a:rPr>
              <a:t>truites </a:t>
            </a:r>
            <a:r>
              <a:rPr lang="fr-FR" sz="4000" dirty="0" err="1">
                <a:solidFill>
                  <a:schemeClr val="tx1"/>
                </a:solidFill>
              </a:rPr>
              <a:t>F</a:t>
            </a:r>
            <a:r>
              <a:rPr lang="fr-FR" sz="4000" dirty="0" err="1" smtClean="0">
                <a:solidFill>
                  <a:schemeClr val="tx1"/>
                </a:solidFill>
              </a:rPr>
              <a:t>ario</a:t>
            </a:r>
            <a:r>
              <a:rPr lang="fr-FR" sz="4000" dirty="0" smtClean="0">
                <a:solidFill>
                  <a:schemeClr val="tx1"/>
                </a:solidFill>
              </a:rPr>
              <a:t> des Alpes-Maritimes</a:t>
            </a:r>
            <a:endParaRPr lang="fr-FR" sz="4000" dirty="0">
              <a:solidFill>
                <a:schemeClr val="tx1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95537" y="2348880"/>
            <a:ext cx="8424936" cy="4392488"/>
            <a:chOff x="221075" y="2078182"/>
            <a:chExt cx="8712969" cy="4678443"/>
          </a:xfrm>
        </p:grpSpPr>
        <p:pic>
          <p:nvPicPr>
            <p:cNvPr id="1026" name="Picture 2" descr="E:\images\Génétique\AG 2011\238 Gordolasque Vallett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9448" b="23087"/>
            <a:stretch/>
          </p:blipFill>
          <p:spPr bwMode="auto">
            <a:xfrm>
              <a:off x="221076" y="4452368"/>
              <a:ext cx="8712968" cy="23042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E:\images\Génétique\AG 2011\Haut Var 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2056" r="-82" b="19927"/>
            <a:stretch/>
          </p:blipFill>
          <p:spPr bwMode="auto">
            <a:xfrm flipH="1">
              <a:off x="221075" y="2078182"/>
              <a:ext cx="8712968" cy="24214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0926"/>
            <a:ext cx="880921" cy="1008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40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1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68760"/>
            <a:ext cx="5177638" cy="5587317"/>
          </a:xfrm>
        </p:spPr>
      </p:pic>
      <p:sp>
        <p:nvSpPr>
          <p:cNvPr id="5" name="ZoneTexte 4"/>
          <p:cNvSpPr txBox="1"/>
          <p:nvPr/>
        </p:nvSpPr>
        <p:spPr>
          <a:xfrm>
            <a:off x="65962" y="828001"/>
            <a:ext cx="9097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4617B"/>
                </a:solidFill>
              </a:rPr>
              <a:t>Présence de populations de souche Atlantique</a:t>
            </a:r>
            <a:endParaRPr lang="fr-FR" sz="3200" b="1" dirty="0">
              <a:solidFill>
                <a:srgbClr val="04617B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7956" y="1977164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Généralement </a:t>
            </a:r>
            <a:r>
              <a:rPr lang="fr-FR" dirty="0" smtClean="0"/>
              <a:t> dans les </a:t>
            </a:r>
            <a:r>
              <a:rPr lang="fr-FR" dirty="0" smtClean="0"/>
              <a:t>cours d’eau </a:t>
            </a:r>
            <a:r>
              <a:rPr lang="fr-FR" dirty="0" smtClean="0"/>
              <a:t>de tête </a:t>
            </a:r>
            <a:r>
              <a:rPr lang="fr-FR" dirty="0" smtClean="0"/>
              <a:t>de </a:t>
            </a:r>
            <a:r>
              <a:rPr lang="fr-FR" dirty="0" smtClean="0"/>
              <a:t>bassin versant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7760688" y="2378051"/>
            <a:ext cx="1402725" cy="12681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229962" y="4365104"/>
            <a:ext cx="630070" cy="495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7458370" y="2893429"/>
            <a:ext cx="214283" cy="2374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                                  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 rot="7912308">
            <a:off x="4777838" y="5100085"/>
            <a:ext cx="351040" cy="2667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                                  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7465806" y="3442667"/>
            <a:ext cx="443795" cy="492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                                  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 rot="20715011">
            <a:off x="4889988" y="4716923"/>
            <a:ext cx="520106" cy="224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                                  </a:t>
            </a:r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6755666" y="2331107"/>
            <a:ext cx="214283" cy="2374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                                 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3501008"/>
            <a:ext cx="4229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Petits fleuves côtiers, comme la Cagne, qui à l’origine ne devait pas avoir  de population de </a:t>
            </a:r>
            <a:r>
              <a:rPr lang="fr-FR" dirty="0" smtClean="0"/>
              <a:t>truites.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 rot="19366578">
            <a:off x="6216080" y="4585384"/>
            <a:ext cx="432959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6549" y="5589240"/>
            <a:ext cx="5029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</a:t>
            </a:r>
            <a:r>
              <a:rPr lang="fr-FR" dirty="0" smtClean="0"/>
              <a:t>semble </a:t>
            </a:r>
            <a:r>
              <a:rPr lang="fr-FR" dirty="0" smtClean="0"/>
              <a:t>que les populations « </a:t>
            </a:r>
            <a:r>
              <a:rPr lang="fr-FR" dirty="0" smtClean="0">
                <a:solidFill>
                  <a:srgbClr val="FF0000"/>
                </a:solidFill>
              </a:rPr>
              <a:t>Atlantiques »</a:t>
            </a:r>
            <a:r>
              <a:rPr lang="fr-FR" dirty="0" smtClean="0"/>
              <a:t> </a:t>
            </a:r>
            <a:r>
              <a:rPr lang="fr-FR" dirty="0" smtClean="0"/>
              <a:t>soient installées sur </a:t>
            </a:r>
            <a:r>
              <a:rPr lang="fr-FR" dirty="0" smtClean="0"/>
              <a:t>des cours d’eau ou </a:t>
            </a:r>
            <a:r>
              <a:rPr lang="fr-FR" dirty="0" smtClean="0"/>
              <a:t>tronçon </a:t>
            </a:r>
            <a:r>
              <a:rPr lang="fr-FR" dirty="0" smtClean="0"/>
              <a:t>de cours d’eau exempts de concurrence avec la souche </a:t>
            </a:r>
            <a:r>
              <a:rPr lang="fr-FR" dirty="0" smtClean="0"/>
              <a:t>locale.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5508104" y="2780928"/>
            <a:ext cx="576064" cy="596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                                  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33006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9" grpId="0"/>
      <p:bldP spid="10" grpId="0" animBg="1"/>
      <p:bldP spid="10" grpId="1" animBg="1"/>
      <p:bldP spid="15" grpId="0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Pour récapituler: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4848" y="1988840"/>
            <a:ext cx="8517632" cy="3168352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12 stations </a:t>
            </a:r>
            <a:r>
              <a:rPr lang="fr-FR" dirty="0"/>
              <a:t>sont à </a:t>
            </a:r>
            <a:r>
              <a:rPr lang="fr-FR" dirty="0" smtClean="0"/>
              <a:t>dominance </a:t>
            </a:r>
            <a:r>
              <a:rPr lang="fr-FR" dirty="0" smtClean="0">
                <a:solidFill>
                  <a:srgbClr val="FF0000"/>
                </a:solidFill>
              </a:rPr>
              <a:t>« Atlantique »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dirty="0" smtClean="0"/>
              <a:t>    </a:t>
            </a:r>
            <a:r>
              <a:rPr lang="fr-FR" sz="1800" dirty="0" smtClean="0"/>
              <a:t>« Dont 9 Stations purement </a:t>
            </a:r>
            <a:r>
              <a:rPr lang="fr-FR" sz="1800" dirty="0" smtClean="0"/>
              <a:t>atlantique</a:t>
            </a:r>
            <a:r>
              <a:rPr lang="fr-FR" sz="1800" dirty="0" smtClean="0"/>
              <a:t> »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3 Stations à dominance </a:t>
            </a:r>
            <a:r>
              <a:rPr lang="fr-FR" dirty="0">
                <a:solidFill>
                  <a:srgbClr val="00B0F0"/>
                </a:solidFill>
              </a:rPr>
              <a:t> « </a:t>
            </a:r>
            <a:r>
              <a:rPr lang="fr-FR" dirty="0" smtClean="0">
                <a:solidFill>
                  <a:srgbClr val="00B0F0"/>
                </a:solidFill>
              </a:rPr>
              <a:t>Méditerranéenne domestique »</a:t>
            </a:r>
          </a:p>
          <a:p>
            <a:endParaRPr lang="fr-FR" dirty="0" smtClean="0"/>
          </a:p>
          <a:p>
            <a:r>
              <a:rPr lang="fr-FR" dirty="0" smtClean="0"/>
              <a:t>31 stations à dominance </a:t>
            </a:r>
            <a:r>
              <a:rPr lang="fr-FR" dirty="0" smtClean="0">
                <a:solidFill>
                  <a:srgbClr val="33CC33"/>
                </a:solidFill>
              </a:rPr>
              <a:t>«</a:t>
            </a:r>
            <a:r>
              <a:rPr lang="fr-FR" dirty="0" smtClean="0"/>
              <a:t> </a:t>
            </a:r>
            <a:r>
              <a:rPr lang="fr-FR" dirty="0" smtClean="0">
                <a:solidFill>
                  <a:srgbClr val="33CC33"/>
                </a:solidFill>
              </a:rPr>
              <a:t>Méditerranéenne locale »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33CC33"/>
                </a:solidFill>
              </a:rPr>
              <a:t>     </a:t>
            </a:r>
            <a:endParaRPr lang="fr-FR" dirty="0">
              <a:solidFill>
                <a:srgbClr val="33CC33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73548" y="4653136"/>
            <a:ext cx="7286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Dont  </a:t>
            </a:r>
            <a:r>
              <a:rPr lang="fr-FR" b="1" dirty="0" smtClean="0">
                <a:solidFill>
                  <a:srgbClr val="33CC33"/>
                </a:solidFill>
              </a:rPr>
              <a:t>17 stations totalement pures</a:t>
            </a:r>
            <a:r>
              <a:rPr lang="fr-FR" dirty="0"/>
              <a:t>, 3 </a:t>
            </a:r>
            <a:r>
              <a:rPr lang="fr-FR" dirty="0" smtClean="0"/>
              <a:t>stations avec </a:t>
            </a:r>
            <a:r>
              <a:rPr lang="fr-FR" dirty="0" err="1" smtClean="0"/>
              <a:t>introgression</a:t>
            </a:r>
            <a:r>
              <a:rPr lang="fr-FR" dirty="0" smtClean="0"/>
              <a:t>* </a:t>
            </a:r>
            <a:r>
              <a:rPr lang="fr-FR" dirty="0"/>
              <a:t>méditerranéenne </a:t>
            </a:r>
            <a:r>
              <a:rPr lang="fr-FR" dirty="0" smtClean="0"/>
              <a:t>domestique </a:t>
            </a:r>
            <a:r>
              <a:rPr lang="fr-FR" dirty="0"/>
              <a:t>et </a:t>
            </a:r>
            <a:r>
              <a:rPr lang="fr-FR" dirty="0" smtClean="0"/>
              <a:t>10 stations avec </a:t>
            </a:r>
            <a:r>
              <a:rPr lang="fr-FR" dirty="0" err="1" smtClean="0"/>
              <a:t>introgression</a:t>
            </a:r>
            <a:r>
              <a:rPr lang="fr-FR" dirty="0" smtClean="0"/>
              <a:t>* atlantique »</a:t>
            </a:r>
            <a:endParaRPr lang="fr-FR" dirty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95536" y="6381328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Introgression</a:t>
            </a:r>
            <a:r>
              <a:rPr lang="fr-FR" sz="1400" dirty="0" smtClean="0"/>
              <a:t>*: Transfert de gènes d’une souche de </a:t>
            </a:r>
            <a:r>
              <a:rPr lang="fr-FR" sz="1400" dirty="0" smtClean="0"/>
              <a:t>truites </a:t>
            </a:r>
            <a:r>
              <a:rPr lang="fr-FR" sz="1400" dirty="0" smtClean="0"/>
              <a:t>à l’autre  (ou d’une espèce à l’autre)</a:t>
            </a:r>
            <a:endParaRPr lang="fr-FR" sz="1400" dirty="0"/>
          </a:p>
        </p:txBody>
      </p:sp>
    </p:spTree>
    <p:extLst>
      <p:ext uri="{BB962C8B-B14F-4D97-AF65-F5344CB8AC3E}">
        <p14:creationId xmlns="" xmlns:p14="http://schemas.microsoft.com/office/powerpoint/2010/main" val="26622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107" y="476672"/>
            <a:ext cx="8229600" cy="650336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 smtClean="0"/>
              <a:t>Un petit point sur les différents Phénotypes* </a:t>
            </a:r>
            <a:endParaRPr lang="fr-FR" sz="3200" b="1" dirty="0"/>
          </a:p>
        </p:txBody>
      </p:sp>
      <p:pic>
        <p:nvPicPr>
          <p:cNvPr id="1027" name="Picture 3" descr="C:\Users\ROMAIN\Desktop\Génétique AG\photo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5043"/>
          <a:stretch/>
        </p:blipFill>
        <p:spPr bwMode="auto">
          <a:xfrm>
            <a:off x="399396" y="1300669"/>
            <a:ext cx="4103001" cy="1253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07959" y="1300670"/>
            <a:ext cx="762282" cy="2462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i="1" dirty="0" err="1" smtClean="0">
                <a:latin typeface="+mj-lt"/>
              </a:rPr>
              <a:t>Mollières</a:t>
            </a:r>
            <a:endParaRPr lang="fr-FR" sz="1000" b="1" i="1" dirty="0">
              <a:latin typeface="+mj-lt"/>
            </a:endParaRPr>
          </a:p>
        </p:txBody>
      </p:sp>
      <p:pic>
        <p:nvPicPr>
          <p:cNvPr id="1028" name="Picture 4" descr="C:\Users\ROMAIN\Desktop\Génétique AG\photo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589"/>
          <a:stretch/>
        </p:blipFill>
        <p:spPr bwMode="auto">
          <a:xfrm>
            <a:off x="4693925" y="1300669"/>
            <a:ext cx="4153646" cy="1224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957609" y="1300669"/>
            <a:ext cx="870316" cy="24622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i="1" dirty="0" smtClean="0">
                <a:latin typeface="+mj-lt"/>
              </a:rPr>
              <a:t>Haute Tinée</a:t>
            </a:r>
            <a:endParaRPr lang="fr-FR" sz="1000" b="1" i="1" dirty="0">
              <a:latin typeface="+mj-lt"/>
            </a:endParaRPr>
          </a:p>
        </p:txBody>
      </p:sp>
      <p:pic>
        <p:nvPicPr>
          <p:cNvPr id="1026" name="Picture 2" descr="C:\Users\ROMAIN\Desktop\Génétique AG\photo 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05" b="4505"/>
          <a:stretch/>
        </p:blipFill>
        <p:spPr bwMode="auto">
          <a:xfrm>
            <a:off x="4693925" y="2573656"/>
            <a:ext cx="4148919" cy="11795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958622" y="2573656"/>
            <a:ext cx="888949" cy="24622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i="1" dirty="0">
                <a:latin typeface="+mj-lt"/>
              </a:rPr>
              <a:t>G</a:t>
            </a:r>
            <a:r>
              <a:rPr lang="fr-FR" sz="1000" b="1" i="1" dirty="0" smtClean="0">
                <a:latin typeface="+mj-lt"/>
              </a:rPr>
              <a:t>ordolasque</a:t>
            </a:r>
            <a:endParaRPr lang="fr-FR" sz="1000" b="1" i="1" dirty="0">
              <a:latin typeface="+mj-lt"/>
            </a:endParaRPr>
          </a:p>
        </p:txBody>
      </p:sp>
      <p:pic>
        <p:nvPicPr>
          <p:cNvPr id="1029" name="Picture 5" descr="C:\Users\ROMAIN\Desktop\Génétique AG\photo 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137"/>
          <a:stretch/>
        </p:blipFill>
        <p:spPr bwMode="auto">
          <a:xfrm>
            <a:off x="402680" y="2596813"/>
            <a:ext cx="4099718" cy="11795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402680" y="3499394"/>
            <a:ext cx="760925" cy="24622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i="1" dirty="0" smtClean="0">
                <a:latin typeface="+mj-lt"/>
              </a:rPr>
              <a:t>Loup</a:t>
            </a:r>
            <a:endParaRPr lang="fr-FR" sz="1000" b="1" i="1" dirty="0">
              <a:latin typeface="+mj-lt"/>
            </a:endParaRPr>
          </a:p>
        </p:txBody>
      </p:sp>
      <p:pic>
        <p:nvPicPr>
          <p:cNvPr id="1030" name="Picture 6" descr="C:\Users\ROMAIN\Desktop\Génétique AG\photo 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043"/>
          <a:stretch/>
        </p:blipFill>
        <p:spPr bwMode="auto">
          <a:xfrm>
            <a:off x="399396" y="3820949"/>
            <a:ext cx="4099718" cy="1146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07959" y="3809560"/>
            <a:ext cx="755646" cy="24622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i="1" dirty="0" smtClean="0">
                <a:latin typeface="+mj-lt"/>
              </a:rPr>
              <a:t>Haut Var</a:t>
            </a:r>
            <a:endParaRPr lang="fr-FR" sz="1000" b="1" i="1" dirty="0">
              <a:latin typeface="+mj-lt"/>
            </a:endParaRPr>
          </a:p>
        </p:txBody>
      </p:sp>
      <p:pic>
        <p:nvPicPr>
          <p:cNvPr id="1033" name="Picture 9" descr="C:\Users\ROMAIN\Desktop\Génétique AG\08'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70" b="7684"/>
          <a:stretch/>
        </p:blipFill>
        <p:spPr bwMode="auto">
          <a:xfrm>
            <a:off x="4693925" y="3809560"/>
            <a:ext cx="4153646" cy="1146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7957608" y="4704319"/>
            <a:ext cx="889963" cy="24622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i="1" dirty="0" err="1" smtClean="0">
                <a:latin typeface="+mj-lt"/>
              </a:rPr>
              <a:t>Bouyons</a:t>
            </a:r>
            <a:endParaRPr lang="fr-FR" sz="1000" b="1" i="1" dirty="0">
              <a:latin typeface="+mj-lt"/>
            </a:endParaRPr>
          </a:p>
        </p:txBody>
      </p:sp>
      <p:pic>
        <p:nvPicPr>
          <p:cNvPr id="3" name="Picture 2" descr="E:\images\Génétique\Génétique 2008\photo génétique arbouset 2008\Arbouset 02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53" t="29273" r="2593" b="28058"/>
          <a:stretch/>
        </p:blipFill>
        <p:spPr bwMode="auto">
          <a:xfrm flipH="1">
            <a:off x="407955" y="4998020"/>
            <a:ext cx="4091155" cy="1415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407959" y="6167015"/>
            <a:ext cx="755646" cy="24622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i="1" dirty="0" err="1" smtClean="0">
                <a:latin typeface="+mj-lt"/>
              </a:rPr>
              <a:t>Roya</a:t>
            </a:r>
            <a:endParaRPr lang="fr-FR" sz="1000" b="1" i="1" dirty="0">
              <a:latin typeface="+mj-lt"/>
            </a:endParaRPr>
          </a:p>
        </p:txBody>
      </p:sp>
      <p:pic>
        <p:nvPicPr>
          <p:cNvPr id="12" name="Picture 4" descr="E:\images\Génétique\Génétique 2009\genetique Vesubie aval lantosque oct 2009\P102065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9" t="25277" r="1172" b="31225"/>
          <a:stretch/>
        </p:blipFill>
        <p:spPr bwMode="auto">
          <a:xfrm flipH="1">
            <a:off x="4693925" y="4998020"/>
            <a:ext cx="4153645" cy="1399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7958622" y="6167016"/>
            <a:ext cx="883603" cy="24622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i="1" dirty="0" err="1" smtClean="0">
                <a:latin typeface="+mj-lt"/>
              </a:rPr>
              <a:t>vésubie</a:t>
            </a:r>
            <a:endParaRPr lang="fr-FR" sz="1000" b="1" i="1" dirty="0"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3689" y="6453335"/>
            <a:ext cx="8434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70C0"/>
                </a:solidFill>
              </a:rPr>
              <a:t>Phénotype: Ensemble des caractères observables d’un individu .</a:t>
            </a:r>
            <a:endParaRPr lang="fr-FR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147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585" y="692696"/>
            <a:ext cx="8229600" cy="506320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/>
              <a:t>Un petit point sur les différents Phénotypes </a:t>
            </a:r>
            <a:endParaRPr lang="fr-FR" sz="3200" dirty="0"/>
          </a:p>
        </p:txBody>
      </p:sp>
      <p:pic>
        <p:nvPicPr>
          <p:cNvPr id="2050" name="Picture 2" descr="C:\Users\ROMAIN\Desktop\la vallett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53" t="38469" r="11036" b="32727"/>
          <a:stretch/>
        </p:blipFill>
        <p:spPr bwMode="auto">
          <a:xfrm>
            <a:off x="4572000" y="1298197"/>
            <a:ext cx="4067968" cy="1232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246192" y="2285031"/>
            <a:ext cx="1368152" cy="246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i="1" dirty="0" smtClean="0"/>
              <a:t>Vallon de la Valette</a:t>
            </a:r>
            <a:endParaRPr lang="fr-FR" sz="1000" b="1" i="1" dirty="0"/>
          </a:p>
        </p:txBody>
      </p:sp>
      <p:pic>
        <p:nvPicPr>
          <p:cNvPr id="2051" name="Picture 3" descr="E:\images\Génétique\Génétique 2010\Gordolasque (valette)\2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50" t="39941" r="16138" b="31004"/>
          <a:stretch/>
        </p:blipFill>
        <p:spPr bwMode="auto">
          <a:xfrm>
            <a:off x="323528" y="1294757"/>
            <a:ext cx="3966201" cy="1236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42917" y="2282895"/>
            <a:ext cx="1440160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i="1" dirty="0" smtClean="0"/>
              <a:t>Vallon de la Valette</a:t>
            </a:r>
            <a:endParaRPr lang="fr-FR" sz="1000" b="1" i="1" dirty="0"/>
          </a:p>
        </p:txBody>
      </p:sp>
      <p:pic>
        <p:nvPicPr>
          <p:cNvPr id="2053" name="Picture 5" descr="E:\images\Génétique\Génétique 2010\Cagne campiou 2010\1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28" t="36350" r="13382" b="40741"/>
          <a:stretch/>
        </p:blipFill>
        <p:spPr bwMode="auto">
          <a:xfrm flipH="1">
            <a:off x="323528" y="2572876"/>
            <a:ext cx="3966201" cy="1238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23528" y="3567766"/>
            <a:ext cx="648072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i="1" dirty="0" smtClean="0"/>
              <a:t>Cagne</a:t>
            </a:r>
            <a:endParaRPr lang="fr-FR" sz="1000" b="1" i="1" dirty="0"/>
          </a:p>
        </p:txBody>
      </p:sp>
      <p:pic>
        <p:nvPicPr>
          <p:cNvPr id="2052" name="Picture 4" descr="E:\images\Génétique\Génétique 2010\Cagne campiou 2010\16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21" t="33334" r="13382" b="36731"/>
          <a:stretch/>
        </p:blipFill>
        <p:spPr bwMode="auto">
          <a:xfrm>
            <a:off x="4559625" y="2572876"/>
            <a:ext cx="4067968" cy="1241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979521" y="3565012"/>
            <a:ext cx="648072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i="1" dirty="0" smtClean="0"/>
              <a:t>Cagne</a:t>
            </a:r>
            <a:endParaRPr lang="fr-FR" sz="1000" b="1" i="1" dirty="0"/>
          </a:p>
        </p:txBody>
      </p:sp>
      <p:pic>
        <p:nvPicPr>
          <p:cNvPr id="2054" name="Picture 6" descr="E:\images\Génétique\Génétique 2009\2009-07-12 GENETIQUE CIANS 0709\Génétique Cians 2009\47 CIAN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628" r="23580" b="27115"/>
          <a:stretch/>
        </p:blipFill>
        <p:spPr bwMode="auto">
          <a:xfrm>
            <a:off x="323528" y="3869020"/>
            <a:ext cx="3966201" cy="13601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23528" y="3884867"/>
            <a:ext cx="648072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i="1" dirty="0" err="1" smtClean="0"/>
              <a:t>Cians</a:t>
            </a:r>
            <a:endParaRPr lang="fr-FR" sz="1000" b="1" i="1" dirty="0"/>
          </a:p>
        </p:txBody>
      </p:sp>
      <p:pic>
        <p:nvPicPr>
          <p:cNvPr id="2055" name="Picture 7" descr="E:\images\Génétique\Génétique 2009\2009-07-12 GENETIQUE CIANS 0709\Génétique Cians 2009\32 CIAN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57" t="32195" r="14422" b="28102"/>
          <a:stretch/>
        </p:blipFill>
        <p:spPr bwMode="auto">
          <a:xfrm>
            <a:off x="4559625" y="3861048"/>
            <a:ext cx="4067968" cy="13601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7967371" y="3861048"/>
            <a:ext cx="660218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i="1" dirty="0" err="1" smtClean="0"/>
              <a:t>Cians</a:t>
            </a:r>
            <a:endParaRPr lang="fr-FR" sz="1000" b="1" i="1" dirty="0"/>
          </a:p>
        </p:txBody>
      </p:sp>
      <p:pic>
        <p:nvPicPr>
          <p:cNvPr id="2057" name="Picture 9" descr="E:\images\Génétique\génétique 2012\st auban\48'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319" b="30206"/>
          <a:stretch/>
        </p:blipFill>
        <p:spPr bwMode="auto">
          <a:xfrm>
            <a:off x="323529" y="5301207"/>
            <a:ext cx="3966200" cy="1280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:\images\Génétique\génétique 2012\st auban\5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15" t="33507" b="29843"/>
          <a:stretch/>
        </p:blipFill>
        <p:spPr bwMode="auto">
          <a:xfrm>
            <a:off x="4577385" y="5308085"/>
            <a:ext cx="4050208" cy="1273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342917" y="6335202"/>
            <a:ext cx="1044116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i="1" dirty="0" smtClean="0"/>
              <a:t>Haut </a:t>
            </a:r>
            <a:r>
              <a:rPr lang="fr-FR" sz="1000" b="1" i="1" dirty="0" err="1" smtClean="0"/>
              <a:t>Estéron</a:t>
            </a:r>
            <a:endParaRPr lang="fr-FR" sz="1000" b="1" i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7570228" y="6342982"/>
            <a:ext cx="1044116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i="1" dirty="0" smtClean="0"/>
              <a:t>Haut </a:t>
            </a:r>
            <a:r>
              <a:rPr lang="fr-FR" sz="1000" b="1" i="1" dirty="0" err="1" smtClean="0"/>
              <a:t>Estéron</a:t>
            </a:r>
            <a:endParaRPr lang="fr-FR" sz="1000" b="1" i="1" dirty="0"/>
          </a:p>
        </p:txBody>
      </p:sp>
    </p:spTree>
    <p:extLst>
      <p:ext uri="{BB962C8B-B14F-4D97-AF65-F5344CB8AC3E}">
        <p14:creationId xmlns="" xmlns:p14="http://schemas.microsoft.com/office/powerpoint/2010/main" val="57566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11" grpId="0" animBg="1"/>
      <p:bldP spid="14" grpId="0" animBg="1"/>
      <p:bldP spid="15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784976" cy="1010376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 smtClean="0"/>
              <a:t>Populations Méditerranéennes sauvages </a:t>
            </a:r>
            <a:r>
              <a:rPr lang="fr-FR" sz="3200" b="1" dirty="0" err="1" smtClean="0"/>
              <a:t>introgressées</a:t>
            </a:r>
            <a:r>
              <a:rPr lang="fr-FR" sz="3200" b="1" dirty="0" smtClean="0"/>
              <a:t> par de la souche </a:t>
            </a:r>
            <a:r>
              <a:rPr lang="fr-FR" sz="3200" b="1" dirty="0" smtClean="0">
                <a:solidFill>
                  <a:srgbClr val="FF0000"/>
                </a:solidFill>
              </a:rPr>
              <a:t>Atlantique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E:\images\Génétique\Génétique 2009\genetique   haut var\Haut var\64 haut va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03" t="29059" r="10873" b="29983"/>
          <a:stretch/>
        </p:blipFill>
        <p:spPr bwMode="auto">
          <a:xfrm>
            <a:off x="1115616" y="2551407"/>
            <a:ext cx="3600400" cy="1237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images\Génétique\Génétique 2009\genetique   haut var\Haut var\60 haut va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11" t="29993" r="11728" b="36399"/>
          <a:stretch/>
        </p:blipFill>
        <p:spPr bwMode="auto">
          <a:xfrm>
            <a:off x="4822942" y="2551406"/>
            <a:ext cx="4008724" cy="1237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images\Génétique\Génétique 2010\Estéron 2010\25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36" t="36154" r="8206" b="31698"/>
          <a:stretch/>
        </p:blipFill>
        <p:spPr bwMode="auto">
          <a:xfrm>
            <a:off x="1115617" y="3854611"/>
            <a:ext cx="3621480" cy="1137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images\Génétique\Génétique 2010\Estéron 2010\2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103" r="3538" b="25926"/>
          <a:stretch/>
        </p:blipFill>
        <p:spPr bwMode="auto">
          <a:xfrm>
            <a:off x="4822942" y="3854612"/>
            <a:ext cx="4008724" cy="11211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images\Génétique\Génétique 2008\photo génétique arbouset 2008\Arbouset 0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40" t="29436" r="13600" b="28434"/>
          <a:stretch/>
        </p:blipFill>
        <p:spPr bwMode="auto">
          <a:xfrm flipH="1">
            <a:off x="1115615" y="5097555"/>
            <a:ext cx="3600401" cy="1287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images\Génétique\Génétique 2008\photo génétique arbouset 2008\Arbouset 04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91" t="23865" r="4952" b="31943"/>
          <a:stretch/>
        </p:blipFill>
        <p:spPr bwMode="auto">
          <a:xfrm flipH="1">
            <a:off x="4840672" y="5087898"/>
            <a:ext cx="3990994" cy="1288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331639" y="1988840"/>
            <a:ext cx="3240361" cy="369332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Individus méditerranéens </a:t>
            </a:r>
            <a:r>
              <a:rPr lang="fr-FR" dirty="0"/>
              <a:t>purs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220072" y="1988840"/>
            <a:ext cx="3168352" cy="369332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Individus hybrides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2902564"/>
            <a:ext cx="936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Haut var</a:t>
            </a:r>
            <a:endParaRPr lang="fr-FR" sz="12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78648" y="4184362"/>
            <a:ext cx="737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Estéron</a:t>
            </a:r>
            <a:endParaRPr lang="fr-FR" sz="1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78650" y="5470506"/>
            <a:ext cx="737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Roya</a:t>
            </a:r>
            <a:endParaRPr lang="fr-FR" sz="1200" b="1" dirty="0"/>
          </a:p>
        </p:txBody>
      </p:sp>
    </p:spTree>
    <p:extLst>
      <p:ext uri="{BB962C8B-B14F-4D97-AF65-F5344CB8AC3E}">
        <p14:creationId xmlns="" xmlns:p14="http://schemas.microsoft.com/office/powerpoint/2010/main" val="266096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000" b="1" dirty="0"/>
              <a:t>Populations Méditerranéennes </a:t>
            </a:r>
            <a:r>
              <a:rPr lang="fr-FR" sz="3000" b="1" dirty="0" smtClean="0"/>
              <a:t>sauvages </a:t>
            </a:r>
            <a:r>
              <a:rPr lang="fr-FR" sz="3000" b="1" dirty="0" err="1" smtClean="0"/>
              <a:t>introgressées</a:t>
            </a:r>
            <a:r>
              <a:rPr lang="fr-FR" sz="3000" b="1" dirty="0" smtClean="0"/>
              <a:t> </a:t>
            </a:r>
            <a:r>
              <a:rPr lang="fr-FR" sz="3000" b="1" dirty="0"/>
              <a:t>par de la souche </a:t>
            </a:r>
            <a:r>
              <a:rPr lang="fr-FR" sz="3000" b="1" dirty="0" smtClean="0">
                <a:solidFill>
                  <a:srgbClr val="00B0F0"/>
                </a:solidFill>
              </a:rPr>
              <a:t>Méditerranéenne Domestique</a:t>
            </a:r>
            <a:endParaRPr lang="fr-FR" sz="3000" dirty="0">
              <a:solidFill>
                <a:srgbClr val="00B0F0"/>
              </a:solidFill>
            </a:endParaRPr>
          </a:p>
        </p:txBody>
      </p:sp>
      <p:pic>
        <p:nvPicPr>
          <p:cNvPr id="2050" name="Picture 2" descr="E:\images\Génétique\Génétique 2008\génétique interreg\DSC_00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43" t="36669" r="11696" b="32984"/>
          <a:stretch/>
        </p:blipFill>
        <p:spPr bwMode="auto">
          <a:xfrm>
            <a:off x="5372783" y="2492896"/>
            <a:ext cx="3606346" cy="1088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images\Génétique\Génétique 2008\génétique interreg\DSC_00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00" t="36713" r="14669" b="35139"/>
          <a:stretch/>
        </p:blipFill>
        <p:spPr bwMode="auto">
          <a:xfrm>
            <a:off x="1381500" y="2492897"/>
            <a:ext cx="3816424" cy="1088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images\Génétique\Génétique 2010\bévéra 2010\2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513" b="34988"/>
          <a:stretch/>
        </p:blipFill>
        <p:spPr bwMode="auto">
          <a:xfrm>
            <a:off x="1381501" y="3694424"/>
            <a:ext cx="3816424" cy="1159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images\Génétique\Génétique 2010\bévéra 2010\2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77" t="17772" b="41638"/>
          <a:stretch/>
        </p:blipFill>
        <p:spPr bwMode="auto">
          <a:xfrm flipH="1">
            <a:off x="5390609" y="3694424"/>
            <a:ext cx="3597216" cy="1159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images\Génétique\Génétique 2010\Siagne source\1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73" t="40823" r="7160" b="31358"/>
          <a:stretch/>
        </p:blipFill>
        <p:spPr bwMode="auto">
          <a:xfrm flipH="1">
            <a:off x="1359135" y="5471713"/>
            <a:ext cx="3816424" cy="1125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images\Génétique\Génétique 2010\Siagne source\18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52" t="29630" r="11413" b="41563"/>
          <a:stretch/>
        </p:blipFill>
        <p:spPr bwMode="auto">
          <a:xfrm>
            <a:off x="5364088" y="5471713"/>
            <a:ext cx="3623737" cy="1125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7544" y="2880573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Roya</a:t>
            </a:r>
            <a:endParaRPr lang="fr-FR" sz="12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31363" y="4184404"/>
            <a:ext cx="756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Estèron</a:t>
            </a:r>
            <a:endParaRPr lang="fr-FR" sz="1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31363" y="5872633"/>
            <a:ext cx="756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Siagne</a:t>
            </a:r>
            <a:endParaRPr lang="fr-FR" sz="1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381501" y="2060848"/>
            <a:ext cx="3794058" cy="369332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Méditerranéenne locale pure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390610" y="2060848"/>
            <a:ext cx="3597216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Hybrides Med locale/Med domestique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370318" y="5106670"/>
            <a:ext cx="3816424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Med domestique pure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364088" y="5106670"/>
            <a:ext cx="3650259" cy="338554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Hybride Med domestique/Atlantique</a:t>
            </a:r>
            <a:endParaRPr lang="fr-FR" sz="1600" dirty="0"/>
          </a:p>
        </p:txBody>
      </p:sp>
    </p:spTree>
    <p:extLst>
      <p:ext uri="{BB962C8B-B14F-4D97-AF65-F5344CB8AC3E}">
        <p14:creationId xmlns="" xmlns:p14="http://schemas.microsoft.com/office/powerpoint/2010/main" val="285217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06320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 smtClean="0"/>
              <a:t>En conclusion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5056" y="1556792"/>
            <a:ext cx="8712968" cy="3312368"/>
          </a:xfrm>
        </p:spPr>
        <p:txBody>
          <a:bodyPr>
            <a:noAutofit/>
          </a:bodyPr>
          <a:lstStyle/>
          <a:p>
            <a:r>
              <a:rPr lang="fr-FR" sz="2200" dirty="0" smtClean="0"/>
              <a:t>L’état </a:t>
            </a:r>
            <a:r>
              <a:rPr lang="fr-FR" sz="2200" dirty="0"/>
              <a:t>de conservation de nos populations de </a:t>
            </a:r>
            <a:r>
              <a:rPr lang="fr-FR" sz="2200" dirty="0" smtClean="0"/>
              <a:t>truites est plutôt bon.</a:t>
            </a:r>
          </a:p>
          <a:p>
            <a:pPr marL="0" indent="0">
              <a:buNone/>
            </a:pPr>
            <a:endParaRPr lang="fr-FR" sz="2200" dirty="0" smtClean="0"/>
          </a:p>
          <a:p>
            <a:r>
              <a:rPr lang="fr-FR" sz="2200" dirty="0" smtClean="0"/>
              <a:t>Mise en évidence de 5 lignées Méditerranéennes locales pures                                     </a:t>
            </a:r>
            <a:r>
              <a:rPr lang="fr-FR" sz="2200" i="1" dirty="0" smtClean="0"/>
              <a:t>(Avec 31 stations </a:t>
            </a:r>
            <a:r>
              <a:rPr lang="fr-FR" sz="2200" i="1" dirty="0" smtClean="0"/>
              <a:t>méditerranéennes locales pures)</a:t>
            </a:r>
          </a:p>
          <a:p>
            <a:pPr>
              <a:buNone/>
            </a:pPr>
            <a:endParaRPr lang="fr-FR" sz="2200" i="1" dirty="0"/>
          </a:p>
          <a:p>
            <a:r>
              <a:rPr lang="fr-FR" sz="2200" dirty="0"/>
              <a:t>La détermination par le phénotypique (robe de la truite) est un exercice </a:t>
            </a:r>
            <a:r>
              <a:rPr lang="fr-FR" sz="2200" dirty="0" smtClean="0"/>
              <a:t>périlleux</a:t>
            </a:r>
            <a:endParaRPr lang="fr-FR" sz="2200" dirty="0"/>
          </a:p>
        </p:txBody>
      </p:sp>
      <p:pic>
        <p:nvPicPr>
          <p:cNvPr id="1026" name="Picture 2" descr="C:\Users\ROMAIN\AppData\Local\Microsoft\Windows\Temporary Internet Files\Content.IE5\LUH5OD6B\smiley-295353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3056"/>
            <a:ext cx="360040" cy="3661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939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fr-FR" sz="3600" b="1" u="sng" dirty="0" smtClean="0"/>
              <a:t>Préconisations de Gestion</a:t>
            </a:r>
            <a:r>
              <a:rPr lang="fr-FR" sz="5400" b="1" u="sng" dirty="0" smtClean="0"/>
              <a:t/>
            </a:r>
            <a:br>
              <a:rPr lang="fr-FR" sz="5400" b="1" u="sng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 smtClean="0"/>
              <a:t>Pour les cours d’eau abritant une population de souche Méditerranéenne locale </a:t>
            </a:r>
            <a:endParaRPr lang="fr-FR" sz="2200" dirty="0" smtClean="0"/>
          </a:p>
          <a:p>
            <a:pPr marL="342900" indent="-342900">
              <a:buNone/>
            </a:pPr>
            <a:r>
              <a:rPr lang="fr-FR" sz="2200" dirty="0" smtClean="0"/>
              <a:t> </a:t>
            </a:r>
            <a:r>
              <a:rPr lang="fr-FR" sz="2200" dirty="0" smtClean="0"/>
              <a:t>    </a:t>
            </a:r>
            <a:r>
              <a:rPr lang="fr-FR" sz="2200" u="sng" dirty="0" smtClean="0"/>
              <a:t>Gestion </a:t>
            </a:r>
            <a:r>
              <a:rPr lang="fr-FR" sz="2200" u="sng" dirty="0" smtClean="0"/>
              <a:t>préconisée</a:t>
            </a:r>
            <a:r>
              <a:rPr lang="fr-FR" sz="2200" dirty="0" smtClean="0"/>
              <a:t>: </a:t>
            </a:r>
            <a:r>
              <a:rPr lang="fr-FR" sz="2200" b="1" dirty="0" smtClean="0"/>
              <a:t>Patrimoniale</a:t>
            </a:r>
            <a:r>
              <a:rPr lang="fr-FR" sz="2200" dirty="0" smtClean="0"/>
              <a:t> </a:t>
            </a:r>
            <a:r>
              <a:rPr lang="fr-FR" sz="2200" dirty="0" smtClean="0"/>
              <a:t>associée  à de la restauration/réhabilitation du milieu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 smtClean="0"/>
              <a:t>L’alevinage doit être réservé aux secteurs non conformes et/ou non </a:t>
            </a:r>
            <a:r>
              <a:rPr lang="fr-FR" sz="2200" dirty="0" smtClean="0"/>
              <a:t>fonctionnels </a:t>
            </a:r>
            <a:r>
              <a:rPr lang="fr-FR" sz="1800" dirty="0" smtClean="0"/>
              <a:t>(Mauvaise adaptation des alevins domestiques quand population sauvage)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 smtClean="0"/>
              <a:t>Dans l’avenir, il sera nécessaire de continuer à prospecter, mais aussi revenir sur nos stations, afin d’observer l’évolution de la structure génétique des populations:  En fonction de la gestion appliquée. </a:t>
            </a:r>
            <a:r>
              <a:rPr lang="fr-FR" sz="1800" dirty="0" smtClean="0"/>
              <a:t>(Patraque de la </a:t>
            </a:r>
            <a:r>
              <a:rPr lang="fr-FR" sz="1800" dirty="0" err="1" smtClean="0"/>
              <a:t>Roya</a:t>
            </a:r>
            <a:r>
              <a:rPr lang="fr-FR" sz="1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200" dirty="0" smtClean="0"/>
          </a:p>
          <a:p>
            <a:endParaRPr lang="fr-FR" sz="2200" dirty="0"/>
          </a:p>
        </p:txBody>
      </p:sp>
    </p:spTree>
    <p:extLst>
      <p:ext uri="{BB962C8B-B14F-4D97-AF65-F5344CB8AC3E}">
        <p14:creationId xmlns="" xmlns:p14="http://schemas.microsoft.com/office/powerpoint/2010/main" val="8361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7920880" cy="506320"/>
          </a:xfrm>
        </p:spPr>
        <p:txBody>
          <a:bodyPr>
            <a:noAutofit/>
          </a:bodyPr>
          <a:lstStyle/>
          <a:p>
            <a:r>
              <a:rPr lang="fr-FR" sz="3200" dirty="0" smtClean="0"/>
              <a:t>Pourquoi étudier la génétique de nos truites ?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556792"/>
            <a:ext cx="8568952" cy="4680520"/>
          </a:xfrm>
        </p:spPr>
        <p:txBody>
          <a:bodyPr>
            <a:normAutofit/>
          </a:bodyPr>
          <a:lstStyle/>
          <a:p>
            <a:r>
              <a:rPr lang="fr-FR" sz="2400" dirty="0"/>
              <a:t>Mieux connaitre pour mieux gérer</a:t>
            </a:r>
          </a:p>
          <a:p>
            <a:endParaRPr lang="fr-FR" sz="2400" dirty="0" smtClean="0"/>
          </a:p>
          <a:p>
            <a:r>
              <a:rPr lang="fr-FR" sz="2400" dirty="0" smtClean="0"/>
              <a:t>Localiser les éventuelles souches de </a:t>
            </a:r>
            <a:r>
              <a:rPr lang="fr-FR" sz="2400" dirty="0" smtClean="0"/>
              <a:t>truites </a:t>
            </a:r>
            <a:r>
              <a:rPr lang="fr-FR" sz="2400" dirty="0" err="1" smtClean="0"/>
              <a:t>fario</a:t>
            </a:r>
            <a:r>
              <a:rPr lang="fr-FR" sz="2400" dirty="0" smtClean="0"/>
              <a:t> </a:t>
            </a:r>
            <a:r>
              <a:rPr lang="fr-FR" sz="2400" i="1" dirty="0" smtClean="0"/>
              <a:t>endémiques</a:t>
            </a:r>
            <a:r>
              <a:rPr lang="fr-FR" sz="2400" dirty="0" smtClean="0"/>
              <a:t> à nos cours d’eau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Evaluer l’efficacité de nos alevinages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 smtClean="0"/>
              <a:t>Aider ou justifier un choix de gestion</a:t>
            </a:r>
          </a:p>
          <a:p>
            <a:endParaRPr lang="fr-FR" sz="2400" dirty="0"/>
          </a:p>
          <a:p>
            <a:r>
              <a:rPr lang="fr-FR" sz="2400" dirty="0"/>
              <a:t>Satisfaire </a:t>
            </a:r>
            <a:r>
              <a:rPr lang="fr-FR" sz="2400" dirty="0" smtClean="0"/>
              <a:t>au mieux l’aspect </a:t>
            </a:r>
            <a:r>
              <a:rPr lang="fr-FR" sz="2400" dirty="0"/>
              <a:t>Halieutique et Biologique</a:t>
            </a:r>
          </a:p>
          <a:p>
            <a:endParaRPr lang="fr-FR" sz="2400" dirty="0" smtClean="0"/>
          </a:p>
          <a:p>
            <a:endParaRPr lang="fr-FR" sz="2400" dirty="0"/>
          </a:p>
          <a:p>
            <a:pPr marL="0" indent="0">
              <a:buNone/>
            </a:pPr>
            <a:endParaRPr lang="fr-FR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1212443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229600" cy="434312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Les différentes populations de truites en </a:t>
            </a:r>
            <a:r>
              <a:rPr lang="fr-FR" sz="3200" b="1" dirty="0"/>
              <a:t>F</a:t>
            </a:r>
            <a:r>
              <a:rPr lang="fr-FR" sz="3200" b="1" dirty="0" smtClean="0"/>
              <a:t>rance: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311354"/>
            <a:ext cx="5040560" cy="450202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b="1" u="sng" dirty="0" smtClean="0">
                <a:solidFill>
                  <a:srgbClr val="FF0000"/>
                </a:solidFill>
              </a:rPr>
              <a:t>Souche atlantique</a:t>
            </a:r>
            <a:r>
              <a:rPr lang="fr-FR" dirty="0" smtClean="0">
                <a:solidFill>
                  <a:srgbClr val="FF0000"/>
                </a:solidFill>
              </a:rPr>
              <a:t>:</a:t>
            </a:r>
            <a:r>
              <a:rPr lang="fr-FR" dirty="0" smtClean="0"/>
              <a:t>             Truites qui peuplent les cours d’eau qui se jettent dans l’océan Atlantique et la Manche.</a:t>
            </a:r>
          </a:p>
          <a:p>
            <a:pPr marL="514350" indent="-514350">
              <a:buFont typeface="+mj-lt"/>
              <a:buAutoNum type="arabicPeriod"/>
            </a:pPr>
            <a:endParaRPr lang="fr-FR" sz="2000" dirty="0" smtClean="0">
              <a:solidFill>
                <a:srgbClr val="33CC33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b="1" u="sng" dirty="0" smtClean="0">
                <a:solidFill>
                  <a:srgbClr val="33CC33"/>
                </a:solidFill>
              </a:rPr>
              <a:t>Souche Méditerranéenne</a:t>
            </a:r>
            <a:r>
              <a:rPr lang="fr-FR" dirty="0" smtClean="0">
                <a:solidFill>
                  <a:srgbClr val="33CC33"/>
                </a:solidFill>
              </a:rPr>
              <a:t>: </a:t>
            </a:r>
            <a:r>
              <a:rPr lang="fr-FR" dirty="0" smtClean="0"/>
              <a:t>Truites qui colonisent les cours d’eau qui se jettent dans la Méditerranée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7504" y="1671191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        En </a:t>
            </a:r>
            <a:r>
              <a:rPr lang="fr-FR" sz="2400" dirty="0"/>
              <a:t>France ont distingue 2 </a:t>
            </a:r>
            <a:r>
              <a:rPr lang="fr-FR" sz="2400" dirty="0" smtClean="0"/>
              <a:t>grands groupes </a:t>
            </a:r>
            <a:r>
              <a:rPr lang="fr-FR" sz="2400" dirty="0"/>
              <a:t>de truites </a:t>
            </a:r>
            <a:r>
              <a:rPr lang="fr-FR" sz="2400" dirty="0" smtClean="0"/>
              <a:t>:</a:t>
            </a:r>
            <a:endParaRPr lang="fr-FR" sz="2400" dirty="0"/>
          </a:p>
        </p:txBody>
      </p:sp>
      <p:pic>
        <p:nvPicPr>
          <p:cNvPr id="4" name="Picture 2" descr="C:\Users\ROMAIN\Desktop\Génétique AG\WEB_CHEMIN_3241_1326979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5184"/>
            <a:ext cx="3896744" cy="432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8464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924712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Les </a:t>
            </a:r>
            <a:r>
              <a:rPr lang="fr-FR" sz="3200" b="1" dirty="0" smtClean="0"/>
              <a:t>souches </a:t>
            </a:r>
            <a:r>
              <a:rPr lang="fr-FR" sz="3200" b="1" dirty="0" smtClean="0"/>
              <a:t>de truites </a:t>
            </a:r>
            <a:r>
              <a:rPr lang="fr-FR" sz="3200" b="1" dirty="0" smtClean="0"/>
              <a:t>des Alpes </a:t>
            </a:r>
            <a:r>
              <a:rPr lang="fr-FR" sz="3200" b="1" dirty="0" smtClean="0"/>
              <a:t>Maritimes !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6779096" cy="4389120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Souche</a:t>
            </a:r>
            <a:r>
              <a:rPr lang="fr-FR" sz="2400" b="1" dirty="0" smtClean="0">
                <a:solidFill>
                  <a:srgbClr val="FF0000"/>
                </a:solidFill>
              </a:rPr>
              <a:t> « Atlantique domestique »               </a:t>
            </a:r>
            <a:r>
              <a:rPr lang="fr-FR" sz="1800" dirty="0" smtClean="0"/>
              <a:t>Souche communément utilisée pour le repeuplement des cours d’eau des Alpes-Maritimes avant 2004 </a:t>
            </a:r>
            <a:r>
              <a:rPr lang="fr-FR" sz="1200" i="1" dirty="0" smtClean="0"/>
              <a:t>(Avènement de la pisciculture 1890)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 smtClean="0">
                <a:solidFill>
                  <a:srgbClr val="0070C0"/>
                </a:solidFill>
              </a:rPr>
              <a:t>Souche « </a:t>
            </a:r>
            <a:r>
              <a:rPr lang="fr-FR" sz="2400" b="1" dirty="0" smtClean="0">
                <a:solidFill>
                  <a:srgbClr val="0070C0"/>
                </a:solidFill>
              </a:rPr>
              <a:t>Méditerranéenne</a:t>
            </a:r>
            <a:r>
              <a:rPr lang="fr-FR" b="1" dirty="0" smtClean="0">
                <a:solidFill>
                  <a:srgbClr val="0070C0"/>
                </a:solidFill>
              </a:rPr>
              <a:t> domestique » </a:t>
            </a:r>
            <a:r>
              <a:rPr lang="fr-FR" sz="1800" dirty="0" smtClean="0"/>
              <a:t>Production d’alevins de repeuplement depuis 2003/2004        « </a:t>
            </a:r>
            <a:r>
              <a:rPr lang="fr-FR" sz="1800" dirty="0" smtClean="0"/>
              <a:t>Centre </a:t>
            </a:r>
            <a:r>
              <a:rPr lang="fr-FR" sz="1800" dirty="0" smtClean="0"/>
              <a:t>piscicole de Roquebillière »</a:t>
            </a:r>
            <a:endParaRPr lang="fr-FR" sz="1800" dirty="0"/>
          </a:p>
          <a:p>
            <a:pPr marL="0" indent="0">
              <a:buNone/>
            </a:pPr>
            <a:endParaRPr lang="fr-FR" dirty="0" smtClean="0">
              <a:solidFill>
                <a:srgbClr val="0070C0"/>
              </a:solidFill>
            </a:endParaRPr>
          </a:p>
          <a:p>
            <a:r>
              <a:rPr lang="fr-FR" dirty="0" smtClean="0">
                <a:solidFill>
                  <a:srgbClr val="00B050"/>
                </a:solidFill>
              </a:rPr>
              <a:t>Souche « </a:t>
            </a:r>
            <a:r>
              <a:rPr lang="fr-FR" b="1" dirty="0" smtClean="0">
                <a:solidFill>
                  <a:srgbClr val="00B050"/>
                </a:solidFill>
              </a:rPr>
              <a:t>Méditerranéenne sauvage » </a:t>
            </a:r>
            <a:r>
              <a:rPr lang="fr-FR" sz="1800" dirty="0"/>
              <a:t>P</a:t>
            </a:r>
            <a:r>
              <a:rPr lang="fr-FR" sz="1800" dirty="0" smtClean="0"/>
              <a:t>oissons endémiques à nos cours d’eau</a:t>
            </a:r>
          </a:p>
          <a:p>
            <a:pPr marL="0" indent="0">
              <a:buNone/>
            </a:pPr>
            <a:endParaRPr lang="fr-FR" sz="1800" dirty="0"/>
          </a:p>
          <a:p>
            <a:endParaRPr lang="fr-FR" sz="1800" dirty="0"/>
          </a:p>
        </p:txBody>
      </p:sp>
    </p:spTree>
    <p:extLst>
      <p:ext uri="{BB962C8B-B14F-4D97-AF65-F5344CB8AC3E}">
        <p14:creationId xmlns="" xmlns:p14="http://schemas.microsoft.com/office/powerpoint/2010/main" val="23984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2" r="2505"/>
          <a:stretch/>
        </p:blipFill>
        <p:spPr bwMode="auto">
          <a:xfrm>
            <a:off x="4499992" y="1460528"/>
            <a:ext cx="4429344" cy="51845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2000" sy="102000" algn="tl" rotWithShape="0">
              <a:schemeClr val="bg1">
                <a:lumMod val="65000"/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839614"/>
            <a:ext cx="84643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4617B"/>
                </a:solidFill>
              </a:rPr>
              <a:t>Stations d’études génétiques </a:t>
            </a:r>
            <a:r>
              <a:rPr lang="fr-FR" sz="3200" b="1" dirty="0" smtClean="0">
                <a:solidFill>
                  <a:srgbClr val="04617B"/>
                </a:solidFill>
              </a:rPr>
              <a:t>depuis 2006</a:t>
            </a:r>
          </a:p>
          <a:p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12160" y="1834385"/>
            <a:ext cx="28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Cartographie des stations </a:t>
            </a:r>
            <a:r>
              <a:rPr lang="fr-FR" sz="1200" dirty="0" smtClean="0"/>
              <a:t>génétiques </a:t>
            </a:r>
            <a:r>
              <a:rPr lang="fr-FR" sz="1200" dirty="0" smtClean="0"/>
              <a:t>depuis 2006</a:t>
            </a:r>
            <a:endParaRPr lang="fr-FR" sz="1200" dirty="0"/>
          </a:p>
        </p:txBody>
      </p:sp>
      <p:sp>
        <p:nvSpPr>
          <p:cNvPr id="2" name="ZoneTexte 1"/>
          <p:cNvSpPr txBox="1"/>
          <p:nvPr/>
        </p:nvSpPr>
        <p:spPr>
          <a:xfrm>
            <a:off x="174660" y="4099605"/>
            <a:ext cx="4374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Plus de 1 200 poissons étudiés sur </a:t>
            </a:r>
            <a:r>
              <a:rPr lang="fr-FR" dirty="0" smtClean="0"/>
              <a:t>la quasi-totalité des </a:t>
            </a:r>
            <a:r>
              <a:rPr lang="fr-FR" dirty="0"/>
              <a:t>bassins </a:t>
            </a:r>
            <a:r>
              <a:rPr lang="fr-FR" dirty="0" smtClean="0"/>
              <a:t>versants </a:t>
            </a:r>
            <a:r>
              <a:rPr lang="fr-FR" dirty="0"/>
              <a:t>des Alpes-Maritimes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61070" y="2564904"/>
            <a:ext cx="437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Plus d’une cinquantaine de points </a:t>
            </a:r>
            <a:r>
              <a:rPr lang="fr-FR" dirty="0" smtClean="0"/>
              <a:t>d‘analyse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7633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434312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Protocole d’échantillonnage</a:t>
            </a:r>
            <a:endParaRPr lang="fr-FR" sz="3200" b="1" dirty="0">
              <a:solidFill>
                <a:srgbClr val="04617B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414560"/>
            <a:ext cx="5544616" cy="5256584"/>
          </a:xfrm>
        </p:spPr>
        <p:txBody>
          <a:bodyPr>
            <a:normAutofit/>
          </a:bodyPr>
          <a:lstStyle/>
          <a:p>
            <a:r>
              <a:rPr lang="fr-FR" sz="2000" dirty="0" smtClean="0"/>
              <a:t>Capture de minimum </a:t>
            </a:r>
            <a:r>
              <a:rPr lang="fr-FR" sz="2000" dirty="0"/>
              <a:t>20 poissons &gt; 200mm </a:t>
            </a:r>
            <a:r>
              <a:rPr lang="fr-FR" sz="2000" dirty="0" smtClean="0"/>
              <a:t>par pêche à l’électricité</a:t>
            </a:r>
          </a:p>
          <a:p>
            <a:endParaRPr lang="fr-FR" sz="2000" dirty="0" smtClean="0"/>
          </a:p>
          <a:p>
            <a:r>
              <a:rPr lang="fr-FR" sz="2000" dirty="0" smtClean="0"/>
              <a:t>Identification individuelle de chaque poisson: numéro d’identification, lieu de capture, photo, taille et poids, écailles</a:t>
            </a:r>
          </a:p>
          <a:p>
            <a:endParaRPr lang="fr-FR" sz="2000" dirty="0" smtClean="0"/>
          </a:p>
          <a:p>
            <a:r>
              <a:rPr lang="fr-FR" sz="2000" dirty="0" smtClean="0"/>
              <a:t>Ablation </a:t>
            </a:r>
            <a:r>
              <a:rPr lang="fr-FR" sz="2000" dirty="0"/>
              <a:t>d’un petit bout de </a:t>
            </a:r>
            <a:r>
              <a:rPr lang="fr-FR" sz="2000" dirty="0" smtClean="0"/>
              <a:t>nageoire, </a:t>
            </a:r>
            <a:r>
              <a:rPr lang="fr-FR" sz="2000" dirty="0" smtClean="0"/>
              <a:t>conservé </a:t>
            </a:r>
            <a:r>
              <a:rPr lang="fr-FR" sz="2000" dirty="0" smtClean="0"/>
              <a:t>dans une solution alcoolique</a:t>
            </a:r>
          </a:p>
          <a:p>
            <a:endParaRPr lang="fr-FR" sz="2000" dirty="0"/>
          </a:p>
          <a:p>
            <a:r>
              <a:rPr lang="fr-FR" sz="2000" dirty="0" smtClean="0"/>
              <a:t>Analyse des échantillons par l’Institut des Sciences de l’évolution, Université de </a:t>
            </a:r>
            <a:r>
              <a:rPr lang="fr-FR" sz="2000" dirty="0" err="1" smtClean="0"/>
              <a:t>Monpellier</a:t>
            </a:r>
            <a:r>
              <a:rPr lang="fr-FR" sz="2000" dirty="0" smtClean="0"/>
              <a:t> 2 «Patrick Berrebi»</a:t>
            </a:r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/>
          </a:p>
          <a:p>
            <a:endParaRPr lang="fr-FR" dirty="0"/>
          </a:p>
        </p:txBody>
      </p:sp>
      <p:pic>
        <p:nvPicPr>
          <p:cNvPr id="1026" name="Picture 2" descr="C:\Users\ROMAIN\Desktop\DSC_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98" y="4878221"/>
            <a:ext cx="2736304" cy="1801984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schemeClr val="bg1">
                <a:lumMod val="85000"/>
                <a:alpha val="77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MAIN\Desktop\P11209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19" b="11926"/>
          <a:stretch/>
        </p:blipFill>
        <p:spPr bwMode="auto">
          <a:xfrm>
            <a:off x="6196398" y="2924944"/>
            <a:ext cx="2736304" cy="1569028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schemeClr val="bg1">
                <a:lumMod val="85000"/>
                <a:alpha val="77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SRVFEDE2K12\Commun\TECHNIQUE\PHOTOS\PECHES ELECTRIQUES 2017\Pêche Gordolasquee 12-07-2017\P1060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98" y="548680"/>
            <a:ext cx="2768090" cy="2076068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schemeClr val="bg1">
                <a:lumMod val="75000"/>
                <a:alpha val="67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423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488833" cy="506320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Où sont nos truites « sauvages »?</a:t>
            </a:r>
            <a:endParaRPr lang="fr-FR" sz="32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772816"/>
            <a:ext cx="435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En rouge : % de gènes type  « ATLANTIQUE</a:t>
            </a:r>
            <a:r>
              <a:rPr lang="fr-FR" sz="2000" dirty="0" smtClean="0"/>
              <a:t> </a:t>
            </a:r>
            <a:r>
              <a:rPr lang="fr-FR" sz="2000" dirty="0" smtClean="0">
                <a:solidFill>
                  <a:srgbClr val="FF0000"/>
                </a:solidFill>
              </a:rPr>
              <a:t>»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2913320"/>
            <a:ext cx="4499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En </a:t>
            </a:r>
            <a:r>
              <a:rPr lang="fr-FR" dirty="0" smtClean="0">
                <a:solidFill>
                  <a:srgbClr val="00B0F0"/>
                </a:solidFill>
              </a:rPr>
              <a:t>Bleu: </a:t>
            </a:r>
            <a:r>
              <a:rPr lang="fr-FR" dirty="0">
                <a:solidFill>
                  <a:srgbClr val="00B0F0"/>
                </a:solidFill>
              </a:rPr>
              <a:t>% de gènes type </a:t>
            </a:r>
            <a:r>
              <a:rPr lang="fr-FR" dirty="0" smtClean="0">
                <a:solidFill>
                  <a:srgbClr val="00B0F0"/>
                </a:solidFill>
              </a:rPr>
              <a:t>« </a:t>
            </a:r>
            <a:r>
              <a:rPr lang="fr-FR" dirty="0" smtClean="0">
                <a:solidFill>
                  <a:srgbClr val="00B0F0"/>
                </a:solidFill>
              </a:rPr>
              <a:t>MEDITERRANEEN </a:t>
            </a:r>
            <a:r>
              <a:rPr lang="fr-FR" dirty="0" smtClean="0">
                <a:solidFill>
                  <a:srgbClr val="00B0F0"/>
                </a:solidFill>
              </a:rPr>
              <a:t>DOMESTIQUE  » Pisciculture Roquebillière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24782" y="4143794"/>
            <a:ext cx="4380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B050"/>
                </a:solidFill>
              </a:rPr>
              <a:t>En Vert : % de gènes type  « </a:t>
            </a:r>
            <a:r>
              <a:rPr lang="fr-FR" sz="2000" dirty="0" smtClean="0">
                <a:solidFill>
                  <a:srgbClr val="00B050"/>
                </a:solidFill>
              </a:rPr>
              <a:t>MEDITERRANEEN </a:t>
            </a:r>
            <a:r>
              <a:rPr lang="fr-FR" sz="2000" dirty="0" smtClean="0">
                <a:solidFill>
                  <a:srgbClr val="00B050"/>
                </a:solidFill>
              </a:rPr>
              <a:t>SAUVAGE </a:t>
            </a:r>
            <a:r>
              <a:rPr lang="fr-FR" dirty="0" smtClean="0">
                <a:solidFill>
                  <a:srgbClr val="00B050"/>
                </a:solidFill>
              </a:rPr>
              <a:t>»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12390" y="5373216"/>
            <a:ext cx="438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% inférieurs à 7 % peuvent être considérés comme négligeables: « </a:t>
            </a:r>
            <a:r>
              <a:rPr lang="fr-FR" dirty="0" err="1" smtClean="0"/>
              <a:t>homoplasie</a:t>
            </a:r>
            <a:r>
              <a:rPr lang="fr-FR" dirty="0" smtClean="0"/>
              <a:t> » </a:t>
            </a:r>
            <a:endParaRPr lang="fr-FR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8" t="2419" r="1023" b="1358"/>
          <a:stretch/>
        </p:blipFill>
        <p:spPr>
          <a:xfrm>
            <a:off x="4499992" y="1196752"/>
            <a:ext cx="4644008" cy="5410558"/>
          </a:xfrm>
        </p:spPr>
      </p:pic>
    </p:spTree>
    <p:extLst>
      <p:ext uri="{BB962C8B-B14F-4D97-AF65-F5344CB8AC3E}">
        <p14:creationId xmlns="" xmlns:p14="http://schemas.microsoft.com/office/powerpoint/2010/main" val="88676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095" y="836712"/>
            <a:ext cx="4460987" cy="434312"/>
          </a:xfrm>
        </p:spPr>
        <p:txBody>
          <a:bodyPr>
            <a:noAutofit/>
          </a:bodyPr>
          <a:lstStyle/>
          <a:p>
            <a:r>
              <a:rPr lang="fr-FR" sz="2400" b="1" u="sng" dirty="0" smtClean="0"/>
              <a:t>Où sont nos truite sauvages ?</a:t>
            </a:r>
            <a:endParaRPr lang="fr-FR" sz="2400" b="1" u="sng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97" t="2005" r="1422" b="1490"/>
          <a:stretch/>
        </p:blipFill>
        <p:spPr>
          <a:xfrm>
            <a:off x="3978387" y="768157"/>
            <a:ext cx="5195701" cy="6021288"/>
          </a:xfrm>
        </p:spPr>
      </p:pic>
      <p:sp>
        <p:nvSpPr>
          <p:cNvPr id="7" name="Ellipse 6"/>
          <p:cNvSpPr/>
          <p:nvPr/>
        </p:nvSpPr>
        <p:spPr>
          <a:xfrm rot="3415349">
            <a:off x="4321309" y="1475318"/>
            <a:ext cx="3166678" cy="127578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2325" y="1687279"/>
            <a:ext cx="4049993" cy="6155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L’axe </a:t>
            </a:r>
            <a:r>
              <a:rPr lang="fr-FR" sz="1600" b="1" dirty="0" smtClean="0"/>
              <a:t>TINEE </a:t>
            </a:r>
            <a:r>
              <a:rPr lang="fr-FR" sz="1600" dirty="0" smtClean="0"/>
              <a:t>possède une population de truites sauvages </a:t>
            </a:r>
            <a:r>
              <a:rPr lang="fr-FR" sz="1600" b="1" dirty="0" smtClean="0"/>
              <a:t>pures</a:t>
            </a:r>
            <a:r>
              <a:rPr lang="fr-FR" b="1" dirty="0" smtClean="0"/>
              <a:t>.</a:t>
            </a:r>
            <a:endParaRPr lang="fr-FR" b="1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24374" y="5173239"/>
            <a:ext cx="4330689" cy="6155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L’axe </a:t>
            </a:r>
            <a:r>
              <a:rPr lang="fr-FR" sz="1600" dirty="0" err="1" smtClean="0"/>
              <a:t>Estéron</a:t>
            </a:r>
            <a:r>
              <a:rPr lang="fr-FR" sz="1600" dirty="0" smtClean="0"/>
              <a:t> </a:t>
            </a:r>
            <a:r>
              <a:rPr lang="fr-FR" sz="1600" b="1" dirty="0" smtClean="0"/>
              <a:t>possède</a:t>
            </a:r>
            <a:r>
              <a:rPr lang="fr-FR" sz="1600" dirty="0" smtClean="0"/>
              <a:t> une population de truites sauvages. (aval clues </a:t>
            </a:r>
            <a:r>
              <a:rPr lang="fr-FR" sz="1600" dirty="0" err="1" smtClean="0"/>
              <a:t>Aiglun</a:t>
            </a:r>
            <a:r>
              <a:rPr lang="fr-FR" dirty="0" smtClean="0"/>
              <a:t>)</a:t>
            </a:r>
          </a:p>
        </p:txBody>
      </p:sp>
      <p:cxnSp>
        <p:nvCxnSpPr>
          <p:cNvPr id="11" name="Connecteur droit avec flèche 10"/>
          <p:cNvCxnSpPr>
            <a:stCxn id="8" idx="3"/>
            <a:endCxn id="7" idx="4"/>
          </p:cNvCxnSpPr>
          <p:nvPr/>
        </p:nvCxnSpPr>
        <p:spPr>
          <a:xfrm>
            <a:off x="4092318" y="1995056"/>
            <a:ext cx="1277818" cy="46630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4788024" y="3933057"/>
            <a:ext cx="2016224" cy="64807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4374" y="2484896"/>
            <a:ext cx="4067944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L’axe </a:t>
            </a:r>
            <a:r>
              <a:rPr lang="fr-FR" sz="1600" b="1" dirty="0" smtClean="0"/>
              <a:t>Vésubie</a:t>
            </a:r>
            <a:r>
              <a:rPr lang="fr-FR" sz="1600" dirty="0" smtClean="0"/>
              <a:t> possède une population de truites sauvages.</a:t>
            </a:r>
          </a:p>
        </p:txBody>
      </p:sp>
      <p:sp>
        <p:nvSpPr>
          <p:cNvPr id="16" name="Ellipse 15"/>
          <p:cNvSpPr/>
          <p:nvPr/>
        </p:nvSpPr>
        <p:spPr>
          <a:xfrm rot="2044374">
            <a:off x="6945269" y="2286437"/>
            <a:ext cx="778869" cy="140502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/>
          <p:cNvCxnSpPr>
            <a:stCxn id="15" idx="3"/>
          </p:cNvCxnSpPr>
          <p:nvPr/>
        </p:nvCxnSpPr>
        <p:spPr>
          <a:xfrm>
            <a:off x="4092318" y="2777284"/>
            <a:ext cx="2855946" cy="14766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5496" y="3415135"/>
            <a:ext cx="4067944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L’axe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Roya</a:t>
            </a:r>
            <a:r>
              <a:rPr lang="fr-FR" sz="1600" b="1" dirty="0" smtClean="0"/>
              <a:t> </a:t>
            </a:r>
            <a:r>
              <a:rPr lang="fr-FR" sz="1600" dirty="0" smtClean="0"/>
              <a:t>possède une population de truites sauvages </a:t>
            </a:r>
            <a:r>
              <a:rPr lang="fr-FR" sz="1600" b="1" dirty="0" smtClean="0"/>
              <a:t>pures</a:t>
            </a:r>
            <a:r>
              <a:rPr lang="fr-FR" sz="1600" dirty="0" smtClean="0"/>
              <a:t>. (</a:t>
            </a:r>
            <a:r>
              <a:rPr lang="fr-FR" sz="1600" dirty="0" smtClean="0"/>
              <a:t>Aval de </a:t>
            </a:r>
            <a:r>
              <a:rPr lang="fr-FR" sz="1600" dirty="0" err="1" smtClean="0"/>
              <a:t>Fontan</a:t>
            </a:r>
            <a:r>
              <a:rPr lang="fr-FR" sz="1600" dirty="0" smtClean="0"/>
              <a:t>)</a:t>
            </a:r>
          </a:p>
        </p:txBody>
      </p:sp>
      <p:sp>
        <p:nvSpPr>
          <p:cNvPr id="23" name="Ellipse 22"/>
          <p:cNvSpPr/>
          <p:nvPr/>
        </p:nvSpPr>
        <p:spPr>
          <a:xfrm rot="18914267">
            <a:off x="7900604" y="2964372"/>
            <a:ext cx="837693" cy="97287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/>
          <p:cNvCxnSpPr>
            <a:stCxn id="20" idx="3"/>
            <a:endCxn id="23" idx="1"/>
          </p:cNvCxnSpPr>
          <p:nvPr/>
        </p:nvCxnSpPr>
        <p:spPr>
          <a:xfrm flipV="1">
            <a:off x="4103440" y="3415135"/>
            <a:ext cx="3763513" cy="292388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5496" y="6199442"/>
            <a:ext cx="3986961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L’axe</a:t>
            </a:r>
            <a:r>
              <a:rPr lang="fr-FR" sz="1600" b="1" dirty="0" smtClean="0"/>
              <a:t> Loup </a:t>
            </a:r>
            <a:r>
              <a:rPr lang="fr-FR" sz="1600" dirty="0" smtClean="0"/>
              <a:t>possède une population de truites sauvages </a:t>
            </a:r>
            <a:r>
              <a:rPr lang="fr-FR" sz="1600" b="1" dirty="0" smtClean="0"/>
              <a:t>pure</a:t>
            </a:r>
            <a:r>
              <a:rPr lang="fr-FR" sz="1600" dirty="0" smtClean="0"/>
              <a:t>.</a:t>
            </a:r>
          </a:p>
        </p:txBody>
      </p:sp>
      <p:cxnSp>
        <p:nvCxnSpPr>
          <p:cNvPr id="30" name="Connecteur droit avec flèche 29"/>
          <p:cNvCxnSpPr>
            <a:stCxn id="28" idx="3"/>
            <a:endCxn id="31" idx="4"/>
          </p:cNvCxnSpPr>
          <p:nvPr/>
        </p:nvCxnSpPr>
        <p:spPr>
          <a:xfrm flipV="1">
            <a:off x="4022457" y="5147311"/>
            <a:ext cx="1611870" cy="1344519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 rot="1742685">
            <a:off x="4704642" y="4721296"/>
            <a:ext cx="2080074" cy="4546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5496" y="4340809"/>
            <a:ext cx="3753679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L’axe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Artuby</a:t>
            </a:r>
            <a:r>
              <a:rPr lang="fr-FR" sz="1600" b="1" dirty="0" smtClean="0"/>
              <a:t> </a:t>
            </a:r>
            <a:r>
              <a:rPr lang="fr-FR" sz="1600" dirty="0" smtClean="0"/>
              <a:t>possède une population de truites sauvages.</a:t>
            </a:r>
          </a:p>
        </p:txBody>
      </p:sp>
      <p:sp>
        <p:nvSpPr>
          <p:cNvPr id="34" name="Ellipse 33"/>
          <p:cNvSpPr/>
          <p:nvPr/>
        </p:nvSpPr>
        <p:spPr>
          <a:xfrm>
            <a:off x="3923928" y="4581128"/>
            <a:ext cx="432048" cy="36746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>
            <a:stCxn id="35" idx="3"/>
            <a:endCxn id="34" idx="2"/>
          </p:cNvCxnSpPr>
          <p:nvPr/>
        </p:nvCxnSpPr>
        <p:spPr>
          <a:xfrm>
            <a:off x="3789175" y="4633197"/>
            <a:ext cx="134753" cy="131665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stCxn id="9" idx="3"/>
            <a:endCxn id="12" idx="4"/>
          </p:cNvCxnSpPr>
          <p:nvPr/>
        </p:nvCxnSpPr>
        <p:spPr>
          <a:xfrm flipV="1">
            <a:off x="4355063" y="4581129"/>
            <a:ext cx="1441073" cy="899887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5712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2" grpId="0" animBg="1"/>
      <p:bldP spid="12" grpId="1" animBg="1"/>
      <p:bldP spid="15" grpId="0" animBg="1"/>
      <p:bldP spid="16" grpId="0" animBg="1"/>
      <p:bldP spid="16" grpId="1" animBg="1"/>
      <p:bldP spid="20" grpId="0" animBg="1"/>
      <p:bldP spid="23" grpId="0" animBg="1"/>
      <p:bldP spid="23" grpId="1" animBg="1"/>
      <p:bldP spid="28" grpId="0" animBg="1"/>
      <p:bldP spid="31" grpId="0" animBg="1"/>
      <p:bldP spid="31" grpId="1" animBg="1"/>
      <p:bldP spid="35" grpId="0" animBg="1"/>
      <p:bldP spid="34" grpId="0" animBg="1"/>
      <p:bldP spid="3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54" r="1012" b="5338"/>
          <a:stretch/>
        </p:blipFill>
        <p:spPr>
          <a:xfrm>
            <a:off x="4221891" y="1370385"/>
            <a:ext cx="4794888" cy="5298975"/>
          </a:xfrm>
        </p:spPr>
      </p:pic>
      <p:sp>
        <p:nvSpPr>
          <p:cNvPr id="5" name="ZoneTexte 4"/>
          <p:cNvSpPr txBox="1"/>
          <p:nvPr/>
        </p:nvSpPr>
        <p:spPr>
          <a:xfrm>
            <a:off x="194050" y="764704"/>
            <a:ext cx="9130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4617B"/>
                </a:solidFill>
              </a:rPr>
              <a:t>Des lignées proches mais différentes ? </a:t>
            </a:r>
            <a:endParaRPr lang="fr-FR" sz="3200" b="1" dirty="0">
              <a:solidFill>
                <a:srgbClr val="04617B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1670" y="1628800"/>
            <a:ext cx="3982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Souche méditerranéenne type </a:t>
            </a:r>
            <a:r>
              <a:rPr lang="fr-FR" sz="2000" b="1" dirty="0" smtClean="0">
                <a:solidFill>
                  <a:srgbClr val="7030A0"/>
                </a:solidFill>
              </a:rPr>
              <a:t>« VAR »</a:t>
            </a:r>
            <a:endParaRPr lang="fr-FR" sz="2000" b="1" dirty="0">
              <a:solidFill>
                <a:srgbClr val="7030A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20794" y="2420888"/>
            <a:ext cx="3982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Souche méditerranéenne type </a:t>
            </a:r>
            <a:r>
              <a:rPr lang="fr-FR" sz="2000" b="1" dirty="0" smtClean="0">
                <a:solidFill>
                  <a:srgbClr val="33CC33"/>
                </a:solidFill>
              </a:rPr>
              <a:t>« ROYA </a:t>
            </a:r>
            <a:r>
              <a:rPr lang="fr-FR" sz="1600" b="1" dirty="0" smtClean="0">
                <a:solidFill>
                  <a:srgbClr val="33CC33"/>
                </a:solidFill>
              </a:rPr>
              <a:t>»</a:t>
            </a:r>
            <a:endParaRPr lang="fr-FR" sz="1600" b="1" dirty="0">
              <a:solidFill>
                <a:srgbClr val="33CC33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35363" y="3138776"/>
            <a:ext cx="3982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Souche méditerranéenne type </a:t>
            </a:r>
            <a:r>
              <a:rPr lang="fr-FR" sz="2000" b="1" dirty="0" smtClean="0">
                <a:solidFill>
                  <a:srgbClr val="006600"/>
                </a:solidFill>
              </a:rPr>
              <a:t>«LOUP»</a:t>
            </a:r>
            <a:endParaRPr lang="fr-FR" sz="2000" b="1" dirty="0">
              <a:solidFill>
                <a:srgbClr val="00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20794" y="4008636"/>
            <a:ext cx="493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Souche méditerranéenne type </a:t>
            </a:r>
            <a:r>
              <a:rPr lang="fr-FR" sz="2000" b="1" dirty="0" smtClean="0">
                <a:solidFill>
                  <a:srgbClr val="FF9966"/>
                </a:solidFill>
              </a:rPr>
              <a:t>«GORDOLASQUE</a:t>
            </a:r>
            <a:r>
              <a:rPr lang="fr-FR" sz="1600" b="1" dirty="0" smtClean="0">
                <a:solidFill>
                  <a:srgbClr val="FF9966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-35363" y="4869160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Souche méditerranéenne type </a:t>
            </a:r>
            <a:r>
              <a:rPr lang="fr-FR" sz="2000" b="1" dirty="0" smtClean="0">
                <a:solidFill>
                  <a:srgbClr val="FFFF00"/>
                </a:solidFill>
              </a:rPr>
              <a:t>« MOLLIERE »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-7559" y="5772539"/>
            <a:ext cx="411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Au total 5 lignées bien distinctes dans les Alpes-</a:t>
            </a:r>
            <a:r>
              <a:rPr lang="fr-FR" dirty="0" err="1" smtClean="0"/>
              <a:t>Marimes</a:t>
            </a:r>
            <a:r>
              <a:rPr lang="fr-FR" dirty="0" smtClean="0"/>
              <a:t>  (pour l’instant !!!)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 rot="20239742">
            <a:off x="7732530" y="3124043"/>
            <a:ext cx="804797" cy="1246456"/>
          </a:xfrm>
          <a:prstGeom prst="ellipse">
            <a:avLst/>
          </a:prstGeom>
          <a:noFill/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 rot="1397272">
            <a:off x="4686151" y="4980619"/>
            <a:ext cx="1976359" cy="755170"/>
          </a:xfrm>
          <a:prstGeom prst="ellipse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391153" y="2760877"/>
            <a:ext cx="349200" cy="497959"/>
          </a:xfrm>
          <a:prstGeom prst="ellipse">
            <a:avLst/>
          </a:prstGeom>
          <a:noFill/>
          <a:ln w="28575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109367" y="4869160"/>
            <a:ext cx="463781" cy="339805"/>
          </a:xfrm>
          <a:prstGeom prst="ellipse">
            <a:avLst/>
          </a:prstGeom>
          <a:noFill/>
          <a:ln w="28575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5701243" y="4624352"/>
            <a:ext cx="459872" cy="32046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6161114" y="2420888"/>
            <a:ext cx="859157" cy="51417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9335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" grpId="0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2217</TotalTime>
  <Words>676</Words>
  <Application>Microsoft Office PowerPoint</Application>
  <PresentationFormat>Affichage à l'écran (4:3)</PresentationFormat>
  <Paragraphs>127</Paragraphs>
  <Slides>17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Débit</vt:lpstr>
      <vt:lpstr>Composition génétique des populations de truites Fario des Alpes-Maritimes</vt:lpstr>
      <vt:lpstr>Pourquoi étudier la génétique de nos truites ?</vt:lpstr>
      <vt:lpstr>Les différentes populations de truites en France:</vt:lpstr>
      <vt:lpstr>Les souches de truites des Alpes Maritimes !</vt:lpstr>
      <vt:lpstr>Diapositive 5</vt:lpstr>
      <vt:lpstr>Protocole d’échantillonnage</vt:lpstr>
      <vt:lpstr>Où sont nos truites « sauvages »?</vt:lpstr>
      <vt:lpstr>Où sont nos truite sauvages ?</vt:lpstr>
      <vt:lpstr>Diapositive 9</vt:lpstr>
      <vt:lpstr>Diapositive 10</vt:lpstr>
      <vt:lpstr>Pour récapituler:</vt:lpstr>
      <vt:lpstr>Un petit point sur les différents Phénotypes* </vt:lpstr>
      <vt:lpstr>Un petit point sur les différents Phénotypes </vt:lpstr>
      <vt:lpstr>Populations Méditerranéennes sauvages introgressées par de la souche Atlantique</vt:lpstr>
      <vt:lpstr>Populations Méditerranéennes sauvages introgressées par de la souche Méditerranéenne Domestique</vt:lpstr>
      <vt:lpstr>En conclusion</vt:lpstr>
      <vt:lpstr>Préconisations de Gestion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Composition génétique des truites des Alpes-Maritimes</dc:title>
  <dc:creator>ROMAIN PASSERON</dc:creator>
  <cp:lastModifiedBy>utilisateur</cp:lastModifiedBy>
  <cp:revision>125</cp:revision>
  <dcterms:created xsi:type="dcterms:W3CDTF">2018-04-04T11:06:27Z</dcterms:created>
  <dcterms:modified xsi:type="dcterms:W3CDTF">2018-04-20T19:52:47Z</dcterms:modified>
</cp:coreProperties>
</file>